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6" r:id="rId4"/>
  </p:sldMasterIdLst>
  <p:notesMasterIdLst>
    <p:notesMasterId r:id="rId12"/>
  </p:notesMasterIdLst>
  <p:sldIdLst>
    <p:sldId id="296" r:id="rId5"/>
    <p:sldId id="363" r:id="rId6"/>
    <p:sldId id="364" r:id="rId7"/>
    <p:sldId id="367" r:id="rId8"/>
    <p:sldId id="369" r:id="rId9"/>
    <p:sldId id="279" r:id="rId10"/>
    <p:sldId id="3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EF088-39B2-4035-A8D2-8EBBB7E6A24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1335899-8504-4D17-AC85-61A692CA92A2}">
      <dgm:prSet custT="1"/>
      <dgm:spPr/>
      <dgm:t>
        <a:bodyPr/>
        <a:lstStyle/>
        <a:p>
          <a:r>
            <a:rPr lang="en-GB" sz="2800" dirty="0"/>
            <a:t>Alternative Proteins Africa (APA) is a project of One Health and Development Initiative (OHDI) established as a resource hub and platform to </a:t>
          </a:r>
          <a:r>
            <a:rPr lang="en-US" sz="2800" b="0" i="0" u="none" dirty="0"/>
            <a:t>promote knowledge, information, advocacy, research, innovations and movement building for the growth and advancement of the alternative protein sector in Africa</a:t>
          </a:r>
          <a:r>
            <a:rPr lang="en-GB" sz="2800" dirty="0"/>
            <a:t>. </a:t>
          </a:r>
        </a:p>
        <a:p>
          <a:r>
            <a:rPr lang="en-GB" sz="2800" b="1" u="sng" dirty="0"/>
            <a:t>It is a COMMUNITY!</a:t>
          </a:r>
          <a:r>
            <a:rPr lang="en-GB" sz="3200" b="1" dirty="0"/>
            <a:t>	</a:t>
          </a:r>
          <a:endParaRPr lang="en-US" sz="3200" dirty="0"/>
        </a:p>
      </dgm:t>
    </dgm:pt>
    <dgm:pt modelId="{65365E25-B1BD-469A-96AE-9A631080E592}" type="parTrans" cxnId="{F1D6D50D-8E1D-4EA5-BF72-3A8595B6B81F}">
      <dgm:prSet/>
      <dgm:spPr/>
      <dgm:t>
        <a:bodyPr/>
        <a:lstStyle/>
        <a:p>
          <a:endParaRPr lang="en-US"/>
        </a:p>
      </dgm:t>
    </dgm:pt>
    <dgm:pt modelId="{21353130-C32B-4C37-B6E4-3EE7EBEC6911}" type="sibTrans" cxnId="{F1D6D50D-8E1D-4EA5-BF72-3A8595B6B81F}">
      <dgm:prSet/>
      <dgm:spPr/>
      <dgm:t>
        <a:bodyPr/>
        <a:lstStyle/>
        <a:p>
          <a:endParaRPr lang="en-US"/>
        </a:p>
      </dgm:t>
    </dgm:pt>
    <dgm:pt modelId="{31E7A5F3-C47C-47B3-923E-D2F4E210FC5C}" type="pres">
      <dgm:prSet presAssocID="{D30EF088-39B2-4035-A8D2-8EBBB7E6A24E}" presName="linear" presStyleCnt="0">
        <dgm:presLayoutVars>
          <dgm:animLvl val="lvl"/>
          <dgm:resizeHandles val="exact"/>
        </dgm:presLayoutVars>
      </dgm:prSet>
      <dgm:spPr/>
    </dgm:pt>
    <dgm:pt modelId="{05649AD5-CB7A-4CB3-A0B0-E1BD4106AE3B}" type="pres">
      <dgm:prSet presAssocID="{81335899-8504-4D17-AC85-61A692CA92A2}" presName="parentText" presStyleLbl="node1" presStyleIdx="0" presStyleCnt="1" custScaleY="1360430" custLinFactNeighborX="3533" custLinFactNeighborY="367">
        <dgm:presLayoutVars>
          <dgm:chMax val="0"/>
          <dgm:bulletEnabled val="1"/>
        </dgm:presLayoutVars>
      </dgm:prSet>
      <dgm:spPr/>
    </dgm:pt>
  </dgm:ptLst>
  <dgm:cxnLst>
    <dgm:cxn modelId="{F1D6D50D-8E1D-4EA5-BF72-3A8595B6B81F}" srcId="{D30EF088-39B2-4035-A8D2-8EBBB7E6A24E}" destId="{81335899-8504-4D17-AC85-61A692CA92A2}" srcOrd="0" destOrd="0" parTransId="{65365E25-B1BD-469A-96AE-9A631080E592}" sibTransId="{21353130-C32B-4C37-B6E4-3EE7EBEC6911}"/>
    <dgm:cxn modelId="{B0E76E26-0385-4CAE-B77F-50AF39FD907E}" type="presOf" srcId="{81335899-8504-4D17-AC85-61A692CA92A2}" destId="{05649AD5-CB7A-4CB3-A0B0-E1BD4106AE3B}" srcOrd="0" destOrd="0" presId="urn:microsoft.com/office/officeart/2005/8/layout/vList2"/>
    <dgm:cxn modelId="{2222435D-7FDC-476B-8597-E3B86DE535E1}" type="presOf" srcId="{D30EF088-39B2-4035-A8D2-8EBBB7E6A24E}" destId="{31E7A5F3-C47C-47B3-923E-D2F4E210FC5C}" srcOrd="0" destOrd="0" presId="urn:microsoft.com/office/officeart/2005/8/layout/vList2"/>
    <dgm:cxn modelId="{0E0CDFCF-9E8B-4FC0-B818-47DE8E7E1D2C}" type="presParOf" srcId="{31E7A5F3-C47C-47B3-923E-D2F4E210FC5C}" destId="{05649AD5-CB7A-4CB3-A0B0-E1BD4106AE3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0EF088-39B2-4035-A8D2-8EBBB7E6A24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1E7A5F3-C47C-47B3-923E-D2F4E210FC5C}" type="pres">
      <dgm:prSet presAssocID="{D30EF088-39B2-4035-A8D2-8EBBB7E6A24E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2222435D-7FDC-476B-8597-E3B86DE535E1}" type="presOf" srcId="{D30EF088-39B2-4035-A8D2-8EBBB7E6A24E}" destId="{31E7A5F3-C47C-47B3-923E-D2F4E210FC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49AD5-CB7A-4CB3-A0B0-E1BD4106AE3B}">
      <dsp:nvSpPr>
        <dsp:cNvPr id="0" name=""/>
        <dsp:cNvSpPr/>
      </dsp:nvSpPr>
      <dsp:spPr>
        <a:xfrm>
          <a:off x="0" y="3491"/>
          <a:ext cx="6683374" cy="46024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Alternative Proteins Africa (APA) is a project of One Health and Development Initiative (OHDI) established as a resource hub and platform to </a:t>
          </a:r>
          <a:r>
            <a:rPr lang="en-US" sz="2800" b="0" i="0" u="none" kern="1200" dirty="0"/>
            <a:t>promote knowledge, information, advocacy, research, innovations and movement building for the growth and advancement of the alternative protein sector in Africa</a:t>
          </a:r>
          <a:r>
            <a:rPr lang="en-GB" sz="2800" kern="1200" dirty="0"/>
            <a:t>.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u="sng" kern="1200" dirty="0"/>
            <a:t>It is a COMMUNITY!</a:t>
          </a:r>
          <a:r>
            <a:rPr lang="en-GB" sz="3200" b="1" kern="1200" dirty="0"/>
            <a:t>	</a:t>
          </a:r>
          <a:endParaRPr lang="en-US" sz="3200" kern="1200" dirty="0"/>
        </a:p>
      </dsp:txBody>
      <dsp:txXfrm>
        <a:off x="224672" y="228163"/>
        <a:ext cx="6234030" cy="4153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A0AC1-44FC-49FE-AB72-E5C6EA0F1E8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4C847-6F8C-4D77-940F-E03F7BCA3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9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64C847-6F8C-4D77-940F-E03F7BCA36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2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5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466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9351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66864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2885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5008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3905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1539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593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6305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6634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3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2969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45281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2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9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129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769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8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88" r:id="rId12"/>
    <p:sldLayoutId id="2147483989" r:id="rId13"/>
    <p:sldLayoutId id="2147483990" r:id="rId14"/>
    <p:sldLayoutId id="2147483991" r:id="rId15"/>
    <p:sldLayoutId id="2147483992" r:id="rId16"/>
    <p:sldLayoutId id="2147483993" r:id="rId17"/>
    <p:sldLayoutId id="2147483994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hyperlink" Target="mailto:info@onehealthdev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hyperlink" Target="mailto:kiki@onehealthdev.org" TargetMode="External"/><Relationship Id="rId5" Type="http://schemas.openxmlformats.org/officeDocument/2006/relationships/hyperlink" Target="http://www.alternativeproteinsafrica.com/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8.jpg"/><Relationship Id="rId4" Type="http://schemas.openxmlformats.org/officeDocument/2006/relationships/image" Target="../media/image6.pn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10DC8F3-2FE7-9C4E-9BA5-8ECBAAA9C072}"/>
              </a:ext>
            </a:extLst>
          </p:cNvPr>
          <p:cNvSpPr/>
          <p:nvPr/>
        </p:nvSpPr>
        <p:spPr>
          <a:xfrm>
            <a:off x="5834743" y="1110343"/>
            <a:ext cx="5955183" cy="444137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G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478E2A-0F86-4890-BBE6-591120C67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105" y="3979050"/>
            <a:ext cx="5519057" cy="1968475"/>
          </a:xfrm>
        </p:spPr>
        <p:txBody>
          <a:bodyPr>
            <a:noAutofit/>
          </a:bodyPr>
          <a:lstStyle/>
          <a:p>
            <a:pPr algn="ctr"/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b="1" kern="1200" dirty="0">
                <a:solidFill>
                  <a:schemeClr val="bg2">
                    <a:lumMod val="50000"/>
                  </a:schemeClr>
                </a:solidFill>
                <a:effectLst/>
                <a:latin typeface="Aharoni" panose="02010803020104030203" pitchFamily="2" charset="-79"/>
                <a:ea typeface="Lato Black" panose="020F0502020204030203" pitchFamily="34" charset="0"/>
                <a:cs typeface="Aharoni" panose="02010803020104030203" pitchFamily="2" charset="-79"/>
              </a:rPr>
              <a:t> </a:t>
            </a:r>
            <a:br>
              <a:rPr lang="en-US" b="1" kern="1200" dirty="0">
                <a:solidFill>
                  <a:schemeClr val="bg2">
                    <a:lumMod val="50000"/>
                  </a:schemeClr>
                </a:solidFill>
                <a:effectLst/>
                <a:latin typeface="Aharoni" panose="02010803020104030203" pitchFamily="2" charset="-79"/>
                <a:ea typeface="Lato Black" panose="020F0502020204030203" pitchFamily="34" charset="0"/>
                <a:cs typeface="Aharoni" panose="02010803020104030203" pitchFamily="2" charset="-79"/>
              </a:rPr>
            </a:br>
            <a:r>
              <a:rPr lang="en-US" sz="5400" b="1" kern="1200" cap="none" dirty="0">
                <a:effectLst/>
                <a:latin typeface="Aharoni" panose="02010803020104030203" pitchFamily="2" charset="-79"/>
                <a:ea typeface="Lato Black" panose="020F0502020204030203" pitchFamily="34" charset="0"/>
                <a:cs typeface="Aharoni" panose="02010803020104030203" pitchFamily="2" charset="-79"/>
              </a:rPr>
              <a:t>Introduction to </a:t>
            </a:r>
            <a:br>
              <a:rPr lang="en-US" sz="4400" b="1" kern="1200" cap="none" dirty="0">
                <a:solidFill>
                  <a:srgbClr val="C00000"/>
                </a:solidFill>
                <a:effectLst/>
                <a:latin typeface="Aharoni" panose="02010803020104030203" pitchFamily="2" charset="-79"/>
                <a:ea typeface="Lato Black" panose="020F0502020204030203" pitchFamily="34" charset="0"/>
                <a:cs typeface="Aharoni" panose="02010803020104030203" pitchFamily="2" charset="-79"/>
              </a:rPr>
            </a:br>
            <a:br>
              <a:rPr lang="en-US" sz="36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b="1" dirty="0"/>
            </a:br>
            <a:br>
              <a:rPr lang="en-US" sz="4000" b="1" kern="1200" dirty="0">
                <a:solidFill>
                  <a:srgbClr val="0070C0"/>
                </a:solidFill>
                <a:effectLst/>
                <a:latin typeface="CentSchbkCyrill BT" panose="02040603050705020303" pitchFamily="18" charset="-52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430FDC-A375-441B-AC83-ADF5CFCD788A}"/>
              </a:ext>
            </a:extLst>
          </p:cNvPr>
          <p:cNvSpPr txBox="1"/>
          <p:nvPr/>
        </p:nvSpPr>
        <p:spPr>
          <a:xfrm>
            <a:off x="-223503" y="3551168"/>
            <a:ext cx="6444343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Presented By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James S. Godwin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Program Officer; One Health and Development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Initiative (OHDI)</a:t>
            </a:r>
            <a:br>
              <a:rPr lang="en-US" sz="2000" kern="12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34C571C-25B5-D15C-9315-CF00C2306D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363" y="400096"/>
            <a:ext cx="1265366" cy="623161"/>
          </a:xfrm>
          <a:prstGeom prst="rect">
            <a:avLst/>
          </a:prstGeom>
        </p:spPr>
      </p:pic>
      <p:pic>
        <p:nvPicPr>
          <p:cNvPr id="5" name="Picture 4" descr="A green outline of a continent&#10;&#10;Description automatically generated">
            <a:extLst>
              <a:ext uri="{FF2B5EF4-FFF2-40B4-BE49-F238E27FC236}">
                <a16:creationId xmlns:a16="http://schemas.microsoft.com/office/drawing/2014/main" id="{4254083C-7924-C4EB-B06E-28BBA7E9A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7582" y="1306284"/>
            <a:ext cx="5409504" cy="398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79818-BC80-469D-9D7A-711C52B5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781" y="1514475"/>
            <a:ext cx="3837230" cy="3680244"/>
          </a:xfrm>
        </p:spPr>
        <p:txBody>
          <a:bodyPr>
            <a:normAutofit/>
          </a:bodyPr>
          <a:lstStyle/>
          <a:p>
            <a:pPr algn="l"/>
            <a:r>
              <a:rPr lang="en-US" sz="4400" b="1" u="sng" dirty="0"/>
              <a:t>WHAT </a:t>
            </a:r>
            <a:r>
              <a:rPr lang="en-US" sz="4400" b="1" u="sng" dirty="0" err="1"/>
              <a:t>iS</a:t>
            </a:r>
            <a:r>
              <a:rPr lang="en-US" sz="4400" b="1" u="sng" dirty="0"/>
              <a:t> alternative proteins </a:t>
            </a:r>
            <a:r>
              <a:rPr lang="en-US" sz="4400" b="1" u="sng" dirty="0" err="1"/>
              <a:t>africa</a:t>
            </a:r>
            <a:r>
              <a:rPr lang="en-US" sz="4400" b="1" u="sng" dirty="0"/>
              <a:t>?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CCC8DFD-C5C0-66F3-E122-98A9C580E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18280" cy="751122"/>
          </a:xfrm>
          <a:prstGeom prst="rect">
            <a:avLst/>
          </a:prstGeom>
        </p:spPr>
      </p:pic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8D944AED-4B98-B286-34FC-C8BFAA05AF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479838"/>
              </p:ext>
            </p:extLst>
          </p:nvPr>
        </p:nvGraphicFramePr>
        <p:xfrm>
          <a:off x="4778182" y="1051134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1238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79818-BC80-469D-9D7A-711C52B5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71" y="1431004"/>
            <a:ext cx="3505654" cy="3680244"/>
          </a:xfrm>
        </p:spPr>
        <p:txBody>
          <a:bodyPr>
            <a:normAutofit/>
          </a:bodyPr>
          <a:lstStyle/>
          <a:p>
            <a:pPr algn="l"/>
            <a:r>
              <a:rPr lang="en-US" sz="4400" b="1" u="sng" dirty="0"/>
              <a:t>why alternative proteins Africa?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CCC8DFD-C5C0-66F3-E122-98A9C580E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18280" cy="751122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DA8CD83D-DCDB-1ECC-43FA-FC4209FED834}"/>
              </a:ext>
            </a:extLst>
          </p:cNvPr>
          <p:cNvGrpSpPr/>
          <p:nvPr/>
        </p:nvGrpSpPr>
        <p:grpSpPr>
          <a:xfrm>
            <a:off x="4398073" y="666019"/>
            <a:ext cx="7312575" cy="5732461"/>
            <a:chOff x="-41972" y="3"/>
            <a:chExt cx="6683374" cy="4606921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72F3DE1-B7F6-77FB-E604-B41D966C8E18}"/>
                </a:ext>
              </a:extLst>
            </p:cNvPr>
            <p:cNvSpPr/>
            <p:nvPr/>
          </p:nvSpPr>
          <p:spPr>
            <a:xfrm>
              <a:off x="-41972" y="3"/>
              <a:ext cx="6683374" cy="4606921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37576217-6D36-0517-37D3-85CD69594B77}"/>
                </a:ext>
              </a:extLst>
            </p:cNvPr>
            <p:cNvSpPr txBox="1"/>
            <p:nvPr/>
          </p:nvSpPr>
          <p:spPr>
            <a:xfrm>
              <a:off x="320445" y="449785"/>
              <a:ext cx="6233592" cy="41571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387350" indent="-342900" rtl="0" fontAlgn="base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</a:pPr>
              <a:r>
                <a:rPr lang="en-US" sz="2400" b="0" i="0" u="none" strike="noStrike" dirty="0">
                  <a:solidFill>
                    <a:schemeClr val="bg1"/>
                  </a:solidFill>
                  <a:effectLst/>
                </a:rPr>
                <a:t>Increased animal agriculture which is impacting human health, climate change, zoonoses, poor animal welfare and other One Health issues </a:t>
              </a:r>
            </a:p>
            <a:p>
              <a:pPr marL="44450" rtl="0" fontAlgn="base">
                <a:spcBef>
                  <a:spcPts val="0"/>
                </a:spcBef>
                <a:spcAft>
                  <a:spcPts val="0"/>
                </a:spcAft>
              </a:pPr>
              <a:endParaRPr lang="en-US" sz="2400" b="0" i="0" u="none" strike="noStrike" dirty="0">
                <a:solidFill>
                  <a:schemeClr val="bg1"/>
                </a:solidFill>
                <a:effectLst/>
              </a:endParaRPr>
            </a:p>
            <a:p>
              <a:pPr marL="387350" indent="-342900" rtl="0" fontAlgn="base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</a:pPr>
              <a:r>
                <a:rPr lang="en-US" sz="2400" b="0" i="0" u="none" strike="noStrike" dirty="0">
                  <a:solidFill>
                    <a:schemeClr val="bg1"/>
                  </a:solidFill>
                  <a:effectLst/>
                </a:rPr>
                <a:t>Poor public awareness, understanding or perceptions of alternative proteins and their benefits to human health, animal welfare, and ecosystem sustainability. </a:t>
              </a:r>
            </a:p>
            <a:p>
              <a:pPr marL="44450" rtl="0" fontAlgn="base">
                <a:spcBef>
                  <a:spcPts val="0"/>
                </a:spcBef>
                <a:spcAft>
                  <a:spcPts val="0"/>
                </a:spcAft>
              </a:pPr>
              <a:endParaRPr lang="en-US" sz="2400" b="0" i="0" u="none" strike="noStrike" dirty="0">
                <a:solidFill>
                  <a:schemeClr val="bg1"/>
                </a:solidFill>
                <a:effectLst/>
              </a:endParaRPr>
            </a:p>
            <a:p>
              <a:pPr marL="387350" indent="-342900" rtl="0" fontAlgn="base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v"/>
              </a:pPr>
              <a:r>
                <a:rPr lang="en-US" sz="2400" b="0" i="0" u="none" strike="noStrike" dirty="0">
                  <a:solidFill>
                    <a:schemeClr val="bg1"/>
                  </a:solidFill>
                  <a:effectLst/>
                </a:rPr>
                <a:t>Compared to other continents and countries, lower proliferation of innovations, start-ups, technology and investments in the alternative protein sector in Africa</a:t>
              </a:r>
            </a:p>
            <a:p>
              <a:endParaRPr lang="en-US" sz="3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74562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79818-BC80-469D-9D7A-711C52B5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71" y="1431004"/>
            <a:ext cx="3505654" cy="3680244"/>
          </a:xfrm>
        </p:spPr>
        <p:txBody>
          <a:bodyPr>
            <a:normAutofit/>
          </a:bodyPr>
          <a:lstStyle/>
          <a:p>
            <a:r>
              <a:rPr lang="en-US" sz="4400" b="1" u="sng" dirty="0"/>
              <a:t>goals OF Alternative protein </a:t>
            </a:r>
            <a:r>
              <a:rPr lang="en-US" sz="4400" b="1" u="sng" dirty="0" err="1"/>
              <a:t>africa</a:t>
            </a:r>
            <a:endParaRPr lang="en-US" sz="4400" b="1" u="sng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CCC8DFD-C5C0-66F3-E122-98A9C580E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18280" cy="75112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2F3DE1-B7F6-77FB-E604-B41D966C8E18}"/>
              </a:ext>
            </a:extLst>
          </p:cNvPr>
          <p:cNvSpPr/>
          <p:nvPr/>
        </p:nvSpPr>
        <p:spPr>
          <a:xfrm>
            <a:off x="4398073" y="666019"/>
            <a:ext cx="7312575" cy="5732461"/>
          </a:xfrm>
          <a:prstGeom prst="round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E3659B4-15EC-A5E1-1EA6-0F4128EBB6A3}"/>
              </a:ext>
            </a:extLst>
          </p:cNvPr>
          <p:cNvSpPr>
            <a:spLocks noGrp="1"/>
          </p:cNvSpPr>
          <p:nvPr/>
        </p:nvSpPr>
        <p:spPr>
          <a:xfrm>
            <a:off x="4572000" y="459519"/>
            <a:ext cx="6803571" cy="6572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bg1"/>
                </a:solidFill>
              </a:rPr>
              <a:t>Bridge the knowledge gap on AP in Africa. </a:t>
            </a:r>
          </a:p>
          <a:p>
            <a:pPr algn="just" fontAlgn="base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bg1"/>
                </a:solidFill>
              </a:rPr>
              <a:t>Collate and provide globally-relevant information on AP.</a:t>
            </a:r>
          </a:p>
          <a:p>
            <a:pPr algn="just" fontAlgn="base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bg1"/>
                </a:solidFill>
              </a:rPr>
              <a:t>Promote, advocate, and  support people through transitioning into diets that support alt protein to animal protein sources.</a:t>
            </a:r>
          </a:p>
          <a:p>
            <a:pPr algn="just" fontAlgn="base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bg1"/>
                </a:solidFill>
              </a:rPr>
              <a:t>Enhance local innovations on alternative proteins and supplies from local resources in Africa.</a:t>
            </a:r>
          </a:p>
          <a:p>
            <a:pPr algn="just" fontAlgn="base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bg1"/>
                </a:solidFill>
              </a:rPr>
              <a:t>Support commercialization and businesses in the AP sector.</a:t>
            </a:r>
          </a:p>
          <a:p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28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79818-BC80-469D-9D7A-711C52B5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71" y="1431004"/>
            <a:ext cx="3505654" cy="3680244"/>
          </a:xfrm>
        </p:spPr>
        <p:txBody>
          <a:bodyPr>
            <a:normAutofit/>
          </a:bodyPr>
          <a:lstStyle/>
          <a:p>
            <a:r>
              <a:rPr lang="en-US" sz="4400" b="1" u="sng" dirty="0"/>
              <a:t>Expected impacts OF Alternative protein </a:t>
            </a:r>
            <a:r>
              <a:rPr lang="en-US" sz="4400" b="1" u="sng" dirty="0" err="1"/>
              <a:t>africa</a:t>
            </a:r>
            <a:endParaRPr lang="en-US" sz="4400" b="1" u="sng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CCC8DFD-C5C0-66F3-E122-98A9C580E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18280" cy="75112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2F3DE1-B7F6-77FB-E604-B41D966C8E18}"/>
              </a:ext>
            </a:extLst>
          </p:cNvPr>
          <p:cNvSpPr/>
          <p:nvPr/>
        </p:nvSpPr>
        <p:spPr>
          <a:xfrm>
            <a:off x="4398073" y="666019"/>
            <a:ext cx="7312575" cy="5732461"/>
          </a:xfrm>
          <a:prstGeom prst="round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E3659B4-15EC-A5E1-1EA6-0F4128EBB6A3}"/>
              </a:ext>
            </a:extLst>
          </p:cNvPr>
          <p:cNvSpPr>
            <a:spLocks noGrp="1"/>
          </p:cNvSpPr>
          <p:nvPr/>
        </p:nvSpPr>
        <p:spPr>
          <a:xfrm>
            <a:off x="4572000" y="459519"/>
            <a:ext cx="6803571" cy="6572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1488D9AE-498D-B736-203E-A7A6B749A489}"/>
              </a:ext>
            </a:extLst>
          </p:cNvPr>
          <p:cNvSpPr>
            <a:spLocks noGrp="1"/>
          </p:cNvSpPr>
          <p:nvPr/>
        </p:nvSpPr>
        <p:spPr>
          <a:xfrm>
            <a:off x="4664077" y="1407091"/>
            <a:ext cx="6803570" cy="4677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800" dirty="0">
                <a:solidFill>
                  <a:schemeClr val="bg1"/>
                </a:solidFill>
              </a:rPr>
              <a:t>Increased awareness, knowledge and acceptability of AP in Africa.</a:t>
            </a:r>
          </a:p>
          <a:p>
            <a:pPr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800" dirty="0">
                <a:solidFill>
                  <a:schemeClr val="bg1"/>
                </a:solidFill>
              </a:rPr>
              <a:t>Strengthen partnership and collaboration between stakeholders.</a:t>
            </a:r>
          </a:p>
          <a:p>
            <a:pPr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800" dirty="0">
                <a:solidFill>
                  <a:schemeClr val="bg1"/>
                </a:solidFill>
              </a:rPr>
              <a:t>Increased adoption of alternative protein and less animal food sources.</a:t>
            </a:r>
          </a:p>
          <a:p>
            <a:pPr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800" dirty="0">
                <a:solidFill>
                  <a:schemeClr val="bg1"/>
                </a:solidFill>
              </a:rPr>
              <a:t>Increased innovation and investments in alternative protein in Africa.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>
            <a:extLst>
              <a:ext uri="{FF2B5EF4-FFF2-40B4-BE49-F238E27FC236}">
                <a16:creationId xmlns:a16="http://schemas.microsoft.com/office/drawing/2014/main" id="{22790EC5-ACA7-4536-8066-B60199F3C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5F86BEAF-FD24-4827-AD37-6785EBC9C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DC3B8C6B-63CA-4384-8059-2036BE52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social media account&#10;&#10;Description automatically generated">
            <a:extLst>
              <a:ext uri="{FF2B5EF4-FFF2-40B4-BE49-F238E27FC236}">
                <a16:creationId xmlns:a16="http://schemas.microsoft.com/office/drawing/2014/main" id="{3B3ACE97-44F4-71BB-8BDB-5B4C4AEC18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392" r="-1" b="2742"/>
          <a:stretch/>
        </p:blipFill>
        <p:spPr>
          <a:xfrm>
            <a:off x="20" y="10"/>
            <a:ext cx="4024741" cy="6857990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C71B03AA-C0EB-4104-84F8-E1AB8BFBE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47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09C2B723-6C2F-49DE-A429-50BDFD1AD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7707" y="953048"/>
            <a:ext cx="6672886" cy="159617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Engagement will be driven by digital media platforms &amp; on-site activities where relevant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167B847-ACA7-491E-BA86-8D06AA451EFE}"/>
              </a:ext>
            </a:extLst>
          </p:cNvPr>
          <p:cNvSpPr txBox="1"/>
          <p:nvPr/>
        </p:nvSpPr>
        <p:spPr>
          <a:xfrm>
            <a:off x="4189203" y="2746692"/>
            <a:ext cx="7919667" cy="3565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indent="-228600" defTabSz="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cap="all" dirty="0"/>
              <a:t>Twitter: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@altproafrica</a:t>
            </a:r>
            <a:endParaRPr lang="en-US" sz="2400" b="1" cap="all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indent="-228600" defTabSz="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cap="all" dirty="0"/>
              <a:t>Instagram: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@alternativeproteinsafrica</a:t>
            </a:r>
            <a:endParaRPr lang="en-US" sz="2400" b="1" cap="all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indent="-228600" defTabSz="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cap="all" dirty="0"/>
              <a:t>LinkedIn: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Alternative Proteins Africa</a:t>
            </a:r>
            <a:endParaRPr lang="en-US" sz="2400" b="1" cap="all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indent="-228600" defTabSz="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cap="all" dirty="0"/>
              <a:t>Website</a:t>
            </a:r>
            <a:r>
              <a:rPr lang="en-US" sz="2400" b="1" cap="all" dirty="0"/>
              <a:t>: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www.alternativeproteinsafrica.com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indent="-228600" defTabSz="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cap="all" dirty="0"/>
              <a:t>Email:</a:t>
            </a:r>
            <a:r>
              <a:rPr lang="en-US" sz="2400" b="1" cap="all" dirty="0"/>
              <a:t>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james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@onehealthdev.org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; kiki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@onehealthdev.org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endParaRPr lang="en-US" sz="2400" b="1" cap="all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indent="-228600" defTabSz="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b="1" cap="all" dirty="0"/>
          </a:p>
          <a:p>
            <a:pPr marL="0" marR="0" indent="-228600" defTabSz="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b="1" cap="all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C59075F-452A-0C7B-7C63-AF6D7ED8EE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41612" y="4459"/>
            <a:ext cx="1318280" cy="75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3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79818-BC80-469D-9D7A-711C52B5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14450"/>
            <a:ext cx="3332676" cy="3680244"/>
          </a:xfrm>
        </p:spPr>
        <p:txBody>
          <a:bodyPr>
            <a:normAutofit/>
          </a:bodyPr>
          <a:lstStyle/>
          <a:p>
            <a:pPr algn="l"/>
            <a:r>
              <a:rPr lang="en-US" sz="4400" b="1" u="sng" dirty="0"/>
              <a:t>FACEBOOK COMMUNITY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CCC8DFD-C5C0-66F3-E122-98A9C580E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18280" cy="751122"/>
          </a:xfrm>
          <a:prstGeom prst="rect">
            <a:avLst/>
          </a:prstGeom>
        </p:spPr>
      </p:pic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8D944AED-4B98-B286-34FC-C8BFAA05AF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Picture 3" descr="A qr code with a f logo&#10;&#10;Description automatically generated">
            <a:extLst>
              <a:ext uri="{FF2B5EF4-FFF2-40B4-BE49-F238E27FC236}">
                <a16:creationId xmlns:a16="http://schemas.microsoft.com/office/drawing/2014/main" id="{B5158ECB-772A-A0AF-188F-2833E15141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65585" y="569004"/>
            <a:ext cx="5940653" cy="594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52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59C0FF84F06940A008D68B0EC973A4" ma:contentTypeVersion="2" ma:contentTypeDescription="Create a new document." ma:contentTypeScope="" ma:versionID="ba0d74102dcf5ca812f17e905ad129dd">
  <xsd:schema xmlns:xsd="http://www.w3.org/2001/XMLSchema" xmlns:xs="http://www.w3.org/2001/XMLSchema" xmlns:p="http://schemas.microsoft.com/office/2006/metadata/properties" xmlns:ns3="007dd1fc-3914-428a-abdb-2e32513d33ad" targetNamespace="http://schemas.microsoft.com/office/2006/metadata/properties" ma:root="true" ma:fieldsID="6d57bb730d9ea294a25ee9fb33680c18" ns3:_="">
    <xsd:import namespace="007dd1fc-3914-428a-abdb-2e32513d33a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7dd1fc-3914-428a-abdb-2e32513d33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BBECCF-7856-41A3-B8BA-41049B879EFD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007dd1fc-3914-428a-abdb-2e32513d33a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BBD5241-5FE5-4BC6-91CE-553BEF98B7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10AE6B-4FB1-4779-BAE9-00E0AE9295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7dd1fc-3914-428a-abdb-2e32513d3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11330</TotalTime>
  <Words>339</Words>
  <Application>Microsoft Office PowerPoint</Application>
  <PresentationFormat>Widescreen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Aharoni</vt:lpstr>
      <vt:lpstr>Arial</vt:lpstr>
      <vt:lpstr>Calibri</vt:lpstr>
      <vt:lpstr>CentSchbkCyrill BT</vt:lpstr>
      <vt:lpstr>Tw Cen MT</vt:lpstr>
      <vt:lpstr>Wingdings</vt:lpstr>
      <vt:lpstr>Droplet</vt:lpstr>
      <vt:lpstr>                Introduction to      </vt:lpstr>
      <vt:lpstr>WHAT iS alternative proteins africa?</vt:lpstr>
      <vt:lpstr>why alternative proteins Africa?</vt:lpstr>
      <vt:lpstr>goals OF Alternative protein africa</vt:lpstr>
      <vt:lpstr>Expected impacts OF Alternative protein africa</vt:lpstr>
      <vt:lpstr>Engagement will be driven by digital media platforms &amp; on-site activities where relevant</vt:lpstr>
      <vt:lpstr>FACEBOOK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GUIDES TO BUILDING A CAREER IN ONE HEALTH</dc:title>
  <dc:creator>Kikiope Oluwarore</dc:creator>
  <cp:lastModifiedBy>Kikiope Oluwarore</cp:lastModifiedBy>
  <cp:revision>74</cp:revision>
  <dcterms:created xsi:type="dcterms:W3CDTF">2021-01-26T17:36:59Z</dcterms:created>
  <dcterms:modified xsi:type="dcterms:W3CDTF">2023-07-12T16:02:00Z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0x010100E159C0FF84F06940A008D68B0EC973A4</vt:lpwstr>
  </property>
</Properties>
</file>